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raunces Extra Bold" panose="020B0604020202020204" charset="0"/>
      <p:regular r:id="rId12"/>
      <p:italic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A5B1C-1A38-CCAA-7C07-D9AD2E115825}" v="878" dt="2025-07-30T06:36:09.067"/>
    <p1510:client id="{55DF33E1-7806-E527-E1CD-671EEF6F405A}" v="26" dt="2025-07-29T06:43:19.273"/>
    <p1510:client id="{7F79C596-5A89-275C-A117-BC2CA331878B}" v="2" dt="2025-07-29T06:44:57.098"/>
    <p1510:client id="{A2A40C0B-0BA2-4812-75BA-95753DC76B4B}" v="147" dt="2025-07-30T06:36:59.823"/>
    <p1510:client id="{A4AFF92A-DCAF-C4D7-AAC3-AC831A7BAAD6}" v="1" dt="2025-07-30T06:17:3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04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GreenCart: Farm to City</a:t>
            </a:r>
            <a:endParaRPr lang="en-US" sz="4450">
              <a:latin typeface="Fraunces Extra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Revolutionising fresh vegetable delivery from farm to urban consumers.</a:t>
            </a:r>
            <a:endParaRPr lang="en-US" sz="1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92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22" y="2744867"/>
            <a:ext cx="7136606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 &amp; Objective</a:t>
            </a:r>
            <a:endParaRPr lang="en-US" sz="3500"/>
          </a:p>
        </p:txBody>
      </p:sp>
      <p:sp>
        <p:nvSpPr>
          <p:cNvPr id="4" name="Text 1"/>
          <p:cNvSpPr/>
          <p:nvPr/>
        </p:nvSpPr>
        <p:spPr>
          <a:xfrm>
            <a:off x="629722" y="3756779"/>
            <a:ext cx="542960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Problem: Inefficient Farm-to-City Supply Chain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29722" y="4217789"/>
            <a:ext cx="6466046" cy="1438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Consumers:</a:t>
            </a: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Urban dwellers often lack consistent access to truly fresh, locally-sourced vegetables. Current lengthy supply chains involve multiple intermediaries and significant transportation, leading to produce that is often days old, has reduced nutritional value, and comes at inflated prices.</a:t>
            </a:r>
            <a:endParaRPr lang="en-US" sz="1400"/>
          </a:p>
        </p:txBody>
      </p:sp>
      <p:sp>
        <p:nvSpPr>
          <p:cNvPr id="6" name="Text 3"/>
          <p:cNvSpPr/>
          <p:nvPr/>
        </p:nvSpPr>
        <p:spPr>
          <a:xfrm>
            <a:off x="629722" y="5719524"/>
            <a:ext cx="6466046" cy="1438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Farmers:</a:t>
            </a: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Small to medium-sized farmers face substantial challenges with fragmented and inefficient distribution channels. This results in limited direct market access, high logistical costs, and considerable post-harvest losses (up to 30% of their produce), severely impacting their profitability and sustainability.</a:t>
            </a:r>
            <a:endParaRPr lang="en-US" sz="1400"/>
          </a:p>
        </p:txBody>
      </p:sp>
      <p:sp>
        <p:nvSpPr>
          <p:cNvPr id="7" name="Text 4"/>
          <p:cNvSpPr/>
          <p:nvPr/>
        </p:nvSpPr>
        <p:spPr>
          <a:xfrm>
            <a:off x="7542252" y="3756779"/>
            <a:ext cx="5297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Objective: Bridging the Gap with FreshHarvest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7542252" y="4217789"/>
            <a:ext cx="646604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develop and deploy a comprehensive, user-friendly software system, 'FreshHarvest', that directly connects local farmers with urban consumers. This platform will:</a:t>
            </a:r>
            <a:endParaRPr lang="en-US" sz="1400"/>
          </a:p>
        </p:txBody>
      </p:sp>
      <p:sp>
        <p:nvSpPr>
          <p:cNvPr id="9" name="Text 6"/>
          <p:cNvSpPr/>
          <p:nvPr/>
        </p:nvSpPr>
        <p:spPr>
          <a:xfrm>
            <a:off x="7542252" y="5243036"/>
            <a:ext cx="646604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 Logistics:</a:t>
            </a: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 an optimized delivery network to minimize transit times and reduce logistical overhead for farmers.</a:t>
            </a:r>
            <a:endParaRPr lang="en-US" sz="1400"/>
          </a:p>
        </p:txBody>
      </p:sp>
      <p:sp>
        <p:nvSpPr>
          <p:cNvPr id="10" name="Text 7"/>
          <p:cNvSpPr/>
          <p:nvPr/>
        </p:nvSpPr>
        <p:spPr>
          <a:xfrm>
            <a:off x="7542252" y="5881449"/>
            <a:ext cx="646604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Fair Pricing:</a:t>
            </a: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Facilitate direct transactions to guarantee equitable returns for farmers while offering competitive prices to consumers.</a:t>
            </a:r>
            <a:endParaRPr lang="en-US" sz="1400"/>
          </a:p>
        </p:txBody>
      </p:sp>
      <p:sp>
        <p:nvSpPr>
          <p:cNvPr id="11" name="Text 8"/>
          <p:cNvSpPr/>
          <p:nvPr/>
        </p:nvSpPr>
        <p:spPr>
          <a:xfrm>
            <a:off x="7542252" y="6807637"/>
            <a:ext cx="646604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Freshness &amp; Quality:</a:t>
            </a: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Enable consumers to receive farm-fresh produce within 24-48 hours of harvest, significantly improving quality and nutritional value.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11D16D-ECE6-2FFE-3FC3-7468D9C1E3F8}"/>
              </a:ext>
            </a:extLst>
          </p:cNvPr>
          <p:cNvSpPr txBox="1"/>
          <p:nvPr/>
        </p:nvSpPr>
        <p:spPr>
          <a:xfrm>
            <a:off x="12839819" y="7733825"/>
            <a:ext cx="1670838" cy="412875"/>
          </a:xfrm>
          <a:prstGeom prst="rect">
            <a:avLst/>
          </a:prstGeom>
          <a:solidFill>
            <a:srgbClr val="FBFFFA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Solution Overview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874526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5754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734985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Farmer App</a:t>
            </a:r>
            <a:endParaRPr lang="en-US" sz="2200"/>
          </a:p>
        </p:txBody>
      </p:sp>
      <p:sp>
        <p:nvSpPr>
          <p:cNvPr id="8" name="Text 5"/>
          <p:cNvSpPr/>
          <p:nvPr/>
        </p:nvSpPr>
        <p:spPr>
          <a:xfrm>
            <a:off x="1051084" y="396240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/>
              </a:rPr>
              <a:t>Farmers can log in and list the vegetables they currently have available , along with quantity and pricing.</a:t>
            </a:r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4198171" y="5259769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202598" y="503449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672" y="5148363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328856" y="5716548"/>
            <a:ext cx="315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Delivery Management</a:t>
            </a:r>
            <a:endParaRPr lang="en-US" sz="2200"/>
          </a:p>
        </p:txBody>
      </p:sp>
      <p:sp>
        <p:nvSpPr>
          <p:cNvPr id="20" name="Text 15"/>
          <p:cNvSpPr/>
          <p:nvPr/>
        </p:nvSpPr>
        <p:spPr>
          <a:xfrm>
            <a:off x="4258518" y="622103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/>
              </a:rPr>
              <a:t>Delivery Management System is the engine that makes everything mov on time. It takes care of assigning the best delivery person based on location ,also updating the stocks , insuring availability.</a:t>
            </a:r>
          </a:p>
        </p:txBody>
      </p:sp>
      <p:sp>
        <p:nvSpPr>
          <p:cNvPr id="21" name="Shape 16"/>
          <p:cNvSpPr/>
          <p:nvPr/>
        </p:nvSpPr>
        <p:spPr>
          <a:xfrm>
            <a:off x="7752106" y="3081621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8089730" y="2854194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10953480" y="26007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7553" y="2742788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586174" y="3465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App</a:t>
            </a:r>
            <a:endParaRPr lang="en-US" sz="2200"/>
          </a:p>
        </p:txBody>
      </p:sp>
      <p:sp>
        <p:nvSpPr>
          <p:cNvPr id="26" name="Text 20"/>
          <p:cNvSpPr/>
          <p:nvPr/>
        </p:nvSpPr>
        <p:spPr>
          <a:xfrm>
            <a:off x="8600242" y="3913932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/>
              </a:rPr>
              <a:t>Customers can browse what's available , place order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/>
              </a:rPr>
              <a:t>With just a few taps and also track their order.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3F91B-268C-8C81-41CE-8FA599B0AC5F}"/>
              </a:ext>
            </a:extLst>
          </p:cNvPr>
          <p:cNvSpPr txBox="1"/>
          <p:nvPr/>
        </p:nvSpPr>
        <p:spPr>
          <a:xfrm>
            <a:off x="12839819" y="7733825"/>
            <a:ext cx="1670838" cy="412875"/>
          </a:xfrm>
          <a:prstGeom prst="rect">
            <a:avLst/>
          </a:prstGeom>
          <a:solidFill>
            <a:srgbClr val="FBFFFA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898"/>
            <a:ext cx="6268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Solution Architecture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0593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system connects farmers to consumers through a robust tech stack and integrated services, designed for efficiency and scalability.</a:t>
            </a:r>
            <a:endParaRPr lang="en-US" sz="175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30" y="3040261"/>
            <a:ext cx="1341120" cy="1341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0585" y="4664869"/>
            <a:ext cx="2894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 Interfaces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793790" y="5155287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/>
              </a:rPr>
              <a:t>We will design two simple Apps for both farmers and customers. These apps are designed to be easy to use on any phone or device.</a:t>
            </a: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718" y="3040261"/>
            <a:ext cx="1341120" cy="13411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31719" y="4664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 Services</a:t>
            </a:r>
            <a:endParaRPr lang="en-US" sz="2200"/>
          </a:p>
        </p:txBody>
      </p:sp>
      <p:sp>
        <p:nvSpPr>
          <p:cNvPr id="9" name="Text 5"/>
          <p:cNvSpPr/>
          <p:nvPr/>
        </p:nvSpPr>
        <p:spPr>
          <a:xfrm>
            <a:off x="4125278" y="5155287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/>
              </a:rPr>
              <a:t>Behind those apps , there will be a core system that takes care of main work – like receiving orders , updating availability and assigning deliveries.</a:t>
            </a: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24" y="3040261"/>
            <a:ext cx="1341120" cy="13411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63326" y="4664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Management</a:t>
            </a:r>
            <a:endParaRPr lang="en-US" sz="2200"/>
          </a:p>
        </p:txBody>
      </p:sp>
      <p:sp>
        <p:nvSpPr>
          <p:cNvPr id="12" name="Text 7"/>
          <p:cNvSpPr/>
          <p:nvPr/>
        </p:nvSpPr>
        <p:spPr>
          <a:xfrm>
            <a:off x="7456884" y="515528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/>
              </a:rPr>
              <a:t>We also have a safe and organized way of storing data –farmer details , user details , stock ,order history ,payment history.</a:t>
            </a: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1931" y="3040261"/>
            <a:ext cx="1341120" cy="13411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94933" y="4664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Tracking</a:t>
            </a: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10788491" y="515528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Integrated IoT and GPS capabilities for live monitoring of deliveries, enhancing transparency and logistics efficiency.</a:t>
            </a:r>
            <a:endParaRPr lang="en-US" sz="17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BB4A4-E3CA-77E6-5944-45C5F75D3AFE}"/>
              </a:ext>
            </a:extLst>
          </p:cNvPr>
          <p:cNvSpPr txBox="1"/>
          <p:nvPr/>
        </p:nvSpPr>
        <p:spPr>
          <a:xfrm>
            <a:off x="12839819" y="7733825"/>
            <a:ext cx="1670838" cy="412875"/>
          </a:xfrm>
          <a:prstGeom prst="rect">
            <a:avLst/>
          </a:prstGeom>
          <a:solidFill>
            <a:srgbClr val="FBFFFA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38" y="295403"/>
            <a:ext cx="11767661" cy="7106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2EF268-B14B-13F3-8A0A-D9837AA02B97}"/>
              </a:ext>
            </a:extLst>
          </p:cNvPr>
          <p:cNvSpPr txBox="1"/>
          <p:nvPr/>
        </p:nvSpPr>
        <p:spPr>
          <a:xfrm>
            <a:off x="12850705" y="7733825"/>
            <a:ext cx="1670838" cy="412875"/>
          </a:xfrm>
          <a:prstGeom prst="rect">
            <a:avLst/>
          </a:prstGeom>
          <a:solidFill>
            <a:srgbClr val="FBFFFA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8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Detailed Flowchart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18438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end-to-end process from farm to customer, ensuring fresh produce arrives efficiently.</a:t>
            </a:r>
            <a:endParaRPr lang="en-US" sz="1750"/>
          </a:p>
        </p:txBody>
      </p:sp>
      <p:sp>
        <p:nvSpPr>
          <p:cNvPr id="4" name="Shape 2"/>
          <p:cNvSpPr/>
          <p:nvPr/>
        </p:nvSpPr>
        <p:spPr>
          <a:xfrm>
            <a:off x="793790" y="4948238"/>
            <a:ext cx="13042821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857857" y="4267795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617946" y="46930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703016" y="4735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/>
          </a:p>
        </p:txBody>
      </p:sp>
      <p:sp>
        <p:nvSpPr>
          <p:cNvPr id="8" name="Text 6"/>
          <p:cNvSpPr/>
          <p:nvPr/>
        </p:nvSpPr>
        <p:spPr>
          <a:xfrm>
            <a:off x="1455420" y="2461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Produce Input</a:t>
            </a:r>
            <a:endParaRPr lang="en-US" sz="2200">
              <a:latin typeface="Fraunces Extra Bold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0604" y="2952274"/>
            <a:ext cx="3704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Farmers log available produce and inventory levels into the system.</a:t>
            </a:r>
            <a:endParaRPr lang="en-US" sz="1750"/>
          </a:p>
        </p:txBody>
      </p:sp>
      <p:sp>
        <p:nvSpPr>
          <p:cNvPr id="10" name="Shape 8"/>
          <p:cNvSpPr/>
          <p:nvPr/>
        </p:nvSpPr>
        <p:spPr>
          <a:xfrm>
            <a:off x="5078849" y="4948238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838938" y="46930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924008" y="4735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/>
          </a:p>
        </p:txBody>
      </p:sp>
      <p:sp>
        <p:nvSpPr>
          <p:cNvPr id="13" name="Text 11"/>
          <p:cNvSpPr/>
          <p:nvPr/>
        </p:nvSpPr>
        <p:spPr>
          <a:xfrm>
            <a:off x="3676412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Order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3241596" y="6345912"/>
            <a:ext cx="3704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browse, select, and place orders through the dedicated app.</a:t>
            </a:r>
            <a:endParaRPr lang="en-US" sz="1750"/>
          </a:p>
        </p:txBody>
      </p:sp>
      <p:sp>
        <p:nvSpPr>
          <p:cNvPr id="15" name="Shape 13"/>
          <p:cNvSpPr/>
          <p:nvPr/>
        </p:nvSpPr>
        <p:spPr>
          <a:xfrm>
            <a:off x="7299960" y="4267795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060049" y="46930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45119" y="4735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/>
          </a:p>
        </p:txBody>
      </p:sp>
      <p:sp>
        <p:nvSpPr>
          <p:cNvPr id="18" name="Text 16"/>
          <p:cNvSpPr/>
          <p:nvPr/>
        </p:nvSpPr>
        <p:spPr>
          <a:xfrm>
            <a:off x="5897523" y="2461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Order Processing</a:t>
            </a:r>
            <a:endParaRPr lang="en-US" sz="2200"/>
          </a:p>
        </p:txBody>
      </p:sp>
      <p:sp>
        <p:nvSpPr>
          <p:cNvPr id="19" name="Text 17"/>
          <p:cNvSpPr/>
          <p:nvPr/>
        </p:nvSpPr>
        <p:spPr>
          <a:xfrm>
            <a:off x="5462707" y="2952274"/>
            <a:ext cx="3704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processes the order, allocating produce from the nearest city warehouse.</a:t>
            </a:r>
            <a:endParaRPr lang="en-US" sz="1750"/>
          </a:p>
        </p:txBody>
      </p:sp>
      <p:sp>
        <p:nvSpPr>
          <p:cNvPr id="20" name="Shape 18"/>
          <p:cNvSpPr/>
          <p:nvPr/>
        </p:nvSpPr>
        <p:spPr>
          <a:xfrm>
            <a:off x="9520952" y="4948238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9281041" y="46930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366111" y="4735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/>
          </a:p>
        </p:txBody>
      </p:sp>
      <p:sp>
        <p:nvSpPr>
          <p:cNvPr id="23" name="Text 21"/>
          <p:cNvSpPr/>
          <p:nvPr/>
        </p:nvSpPr>
        <p:spPr>
          <a:xfrm>
            <a:off x="8037909" y="5855494"/>
            <a:ext cx="29964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Delivery Assignment</a:t>
            </a:r>
            <a:endParaRPr lang="en-US" sz="2200"/>
          </a:p>
        </p:txBody>
      </p:sp>
      <p:sp>
        <p:nvSpPr>
          <p:cNvPr id="24" name="Text 22"/>
          <p:cNvSpPr/>
          <p:nvPr/>
        </p:nvSpPr>
        <p:spPr>
          <a:xfrm>
            <a:off x="7683698" y="6345912"/>
            <a:ext cx="3704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assigns the order to an available delivery agent for pickup.</a:t>
            </a:r>
            <a:endParaRPr lang="en-US" sz="1750"/>
          </a:p>
        </p:txBody>
      </p:sp>
      <p:sp>
        <p:nvSpPr>
          <p:cNvPr id="25" name="Shape 23"/>
          <p:cNvSpPr/>
          <p:nvPr/>
        </p:nvSpPr>
        <p:spPr>
          <a:xfrm>
            <a:off x="11742063" y="4267795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11502152" y="46930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1587222" y="4735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650"/>
          </a:p>
        </p:txBody>
      </p:sp>
      <p:sp>
        <p:nvSpPr>
          <p:cNvPr id="28" name="Text 26"/>
          <p:cNvSpPr/>
          <p:nvPr/>
        </p:nvSpPr>
        <p:spPr>
          <a:xfrm>
            <a:off x="10339626" y="2461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Delivery</a:t>
            </a:r>
            <a:endParaRPr lang="en-US" sz="2200"/>
          </a:p>
        </p:txBody>
      </p:sp>
      <p:sp>
        <p:nvSpPr>
          <p:cNvPr id="29" name="Text 27"/>
          <p:cNvSpPr/>
          <p:nvPr/>
        </p:nvSpPr>
        <p:spPr>
          <a:xfrm>
            <a:off x="9904809" y="2952274"/>
            <a:ext cx="3704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track their orders live, ensuring timely and fresh produce delivery.</a:t>
            </a:r>
            <a:endParaRPr lang="en-US" sz="17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9BBDF4-73D8-4870-B491-82844CFD138B}"/>
              </a:ext>
            </a:extLst>
          </p:cNvPr>
          <p:cNvSpPr txBox="1"/>
          <p:nvPr/>
        </p:nvSpPr>
        <p:spPr>
          <a:xfrm>
            <a:off x="12839819" y="7733825"/>
            <a:ext cx="1670838" cy="412875"/>
          </a:xfrm>
          <a:prstGeom prst="rect">
            <a:avLst/>
          </a:prstGeom>
          <a:solidFill>
            <a:srgbClr val="FBFFFA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842" y="502682"/>
            <a:ext cx="4570452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35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07" y="1439585"/>
            <a:ext cx="1891070" cy="18910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6158" y="3559135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Tracking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39842" y="3954304"/>
            <a:ext cx="4297918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inventory and track orders live from farm to city.</a:t>
            </a:r>
            <a:endParaRPr lang="en-US" sz="14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06" y="1439585"/>
            <a:ext cx="1891070" cy="18910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48839" y="3559135"/>
            <a:ext cx="273260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Automated Assignment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5166241" y="3954304"/>
            <a:ext cx="4297918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 delivery assignment based on pin code and availability.</a:t>
            </a:r>
            <a:endParaRPr lang="en-US" sz="14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005" y="1439585"/>
            <a:ext cx="1891070" cy="18910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98956" y="3559135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Feedback System</a:t>
            </a:r>
            <a:endParaRPr lang="en-US" sz="1750"/>
          </a:p>
        </p:txBody>
      </p:sp>
      <p:sp>
        <p:nvSpPr>
          <p:cNvPr id="11" name="Text 6"/>
          <p:cNvSpPr/>
          <p:nvPr/>
        </p:nvSpPr>
        <p:spPr>
          <a:xfrm>
            <a:off x="9692640" y="3954304"/>
            <a:ext cx="4297918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Allows customers to provide ratings for farmers and delivery services.</a:t>
            </a:r>
            <a:endParaRPr lang="en-US" sz="140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347" y="4996339"/>
            <a:ext cx="1891070" cy="18910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909298" y="7115889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Notifications</a:t>
            </a:r>
            <a:endParaRPr lang="en-US" sz="1750"/>
          </a:p>
        </p:txBody>
      </p:sp>
      <p:sp>
        <p:nvSpPr>
          <p:cNvPr id="14" name="Text 8"/>
          <p:cNvSpPr/>
          <p:nvPr/>
        </p:nvSpPr>
        <p:spPr>
          <a:xfrm>
            <a:off x="2902982" y="7511058"/>
            <a:ext cx="4297918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Stay informed with timely SMS and push alerts on order status.</a:t>
            </a:r>
            <a:endParaRPr lang="en-US" sz="140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746" y="4996339"/>
            <a:ext cx="1891070" cy="18910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435697" y="7115889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Route Optimization</a:t>
            </a:r>
            <a:endParaRPr lang="en-US" sz="1750"/>
          </a:p>
        </p:txBody>
      </p:sp>
      <p:sp>
        <p:nvSpPr>
          <p:cNvPr id="17" name="Text 10"/>
          <p:cNvSpPr/>
          <p:nvPr/>
        </p:nvSpPr>
        <p:spPr>
          <a:xfrm>
            <a:off x="7429381" y="7511058"/>
            <a:ext cx="4297918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algorithms to optimize delivery routes for bikes and other vehicles.</a:t>
            </a:r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D2A497-3208-46FE-874F-F46228EFD96B}"/>
              </a:ext>
            </a:extLst>
          </p:cNvPr>
          <p:cNvSpPr txBox="1"/>
          <p:nvPr/>
        </p:nvSpPr>
        <p:spPr>
          <a:xfrm>
            <a:off x="12839819" y="7733825"/>
            <a:ext cx="1670838" cy="412875"/>
          </a:xfrm>
          <a:prstGeom prst="rect">
            <a:avLst/>
          </a:prstGeom>
          <a:solidFill>
            <a:srgbClr val="FBFFFA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3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Scope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173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809"/>
            <a:ext cx="3209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Demand Prediction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For stock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optimisation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and customer demand.</a:t>
            </a:r>
            <a:endParaRPr lang="en-US" sz="1750">
              <a:solidFill>
                <a:srgbClr val="405449"/>
              </a:solidFill>
              <a:latin typeface="Nobile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8173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809"/>
            <a:ext cx="3543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Direct Farmer Payments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7517301" y="4106229"/>
            <a:ext cx="6339630" cy="486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Integration of Payment Gateway (UPI/Banks) for financial transparency </a:t>
            </a:r>
            <a:endParaRPr lang="en-US" sz="1750">
              <a:latin typeface="Nobile"/>
              <a:ea typeface="Calibri"/>
              <a:cs typeface="Calibri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7" y="4893652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2961" y="6027722"/>
            <a:ext cx="3390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Sustainability Tracking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1032961" y="651814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Eco-metrics to track </a:t>
            </a:r>
            <a:endParaRPr lang="en-US" sz="17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557" y="4893652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54371" y="6027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Model</a:t>
            </a:r>
            <a:endParaRPr lang="en-US" sz="2200"/>
          </a:p>
        </p:txBody>
      </p:sp>
      <p:sp>
        <p:nvSpPr>
          <p:cNvPr id="14" name="Text 8"/>
          <p:cNvSpPr/>
          <p:nvPr/>
        </p:nvSpPr>
        <p:spPr>
          <a:xfrm>
            <a:off x="7554371" y="651814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regular deliveries.</a:t>
            </a:r>
            <a:endParaRPr lang="en-US" sz="17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FD3AD-CA81-7D54-B09E-9FE94D6AD7B1}"/>
              </a:ext>
            </a:extLst>
          </p:cNvPr>
          <p:cNvSpPr txBox="1"/>
          <p:nvPr/>
        </p:nvSpPr>
        <p:spPr>
          <a:xfrm>
            <a:off x="12839819" y="7733825"/>
            <a:ext cx="1670838" cy="412875"/>
          </a:xfrm>
          <a:prstGeom prst="rect">
            <a:avLst/>
          </a:prstGeom>
          <a:solidFill>
            <a:srgbClr val="FBFFFA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4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620351" y="3658314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err="1">
                <a:solidFill>
                  <a:srgbClr val="405449"/>
                </a:solidFill>
                <a:ea typeface="+mn-lt"/>
                <a:cs typeface="+mn-lt"/>
              </a:rPr>
              <a:t>GreenCart</a:t>
            </a:r>
            <a:r>
              <a:rPr lang="en-US" sz="2000" b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 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offers an efficient, tech-driven farm-to-table delivery system.</a:t>
            </a:r>
            <a:endParaRPr lang="en-US" sz="1750">
              <a:latin typeface="Nobile"/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20351" y="4639270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benefits farmers, consumers, and the ecosystem.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620351" y="5257324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Scalable, modular, and ready for smart cities.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6280190" y="3403163"/>
            <a:ext cx="30480" cy="2472214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816BF-B512-4D12-24D3-691F296C5C7D}"/>
              </a:ext>
            </a:extLst>
          </p:cNvPr>
          <p:cNvSpPr txBox="1"/>
          <p:nvPr/>
        </p:nvSpPr>
        <p:spPr>
          <a:xfrm>
            <a:off x="12839819" y="7733825"/>
            <a:ext cx="1670838" cy="412875"/>
          </a:xfrm>
          <a:prstGeom prst="rect">
            <a:avLst/>
          </a:prstGeom>
          <a:solidFill>
            <a:srgbClr val="FBFFFA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revision>262</cp:revision>
  <dcterms:created xsi:type="dcterms:W3CDTF">2025-07-28T15:46:11Z</dcterms:created>
  <dcterms:modified xsi:type="dcterms:W3CDTF">2025-07-30T06:37:02Z</dcterms:modified>
</cp:coreProperties>
</file>